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60" r:id="rId2"/>
    <p:sldId id="462" r:id="rId3"/>
    <p:sldId id="267" r:id="rId4"/>
    <p:sldId id="449" r:id="rId5"/>
    <p:sldId id="450" r:id="rId6"/>
    <p:sldId id="451" r:id="rId7"/>
    <p:sldId id="452" r:id="rId8"/>
    <p:sldId id="453" r:id="rId9"/>
    <p:sldId id="455" r:id="rId10"/>
    <p:sldId id="454" r:id="rId11"/>
    <p:sldId id="456" r:id="rId12"/>
    <p:sldId id="457" r:id="rId13"/>
    <p:sldId id="458" r:id="rId14"/>
    <p:sldId id="459" r:id="rId15"/>
    <p:sldId id="460" r:id="rId16"/>
    <p:sldId id="461" r:id="rId17"/>
    <p:sldId id="463" r:id="rId18"/>
    <p:sldId id="464" r:id="rId19"/>
  </p:sldIdLst>
  <p:sldSz cx="24384000" cy="13716000"/>
  <p:notesSz cx="6858000" cy="9144000"/>
  <p:defaultTextStyle>
    <a:lvl1pPr algn="ctr" defTabSz="584200">
      <a:defRPr sz="20000">
        <a:latin typeface="Roboto Light"/>
        <a:ea typeface="Roboto Light"/>
        <a:cs typeface="Roboto Light"/>
        <a:sym typeface="Roboto Light"/>
      </a:defRPr>
    </a:lvl1pPr>
    <a:lvl2pPr indent="228600" algn="ctr" defTabSz="584200">
      <a:defRPr sz="20000">
        <a:latin typeface="Roboto Light"/>
        <a:ea typeface="Roboto Light"/>
        <a:cs typeface="Roboto Light"/>
        <a:sym typeface="Roboto Light"/>
      </a:defRPr>
    </a:lvl2pPr>
    <a:lvl3pPr indent="457200" algn="ctr" defTabSz="584200">
      <a:defRPr sz="20000">
        <a:latin typeface="Roboto Light"/>
        <a:ea typeface="Roboto Light"/>
        <a:cs typeface="Roboto Light"/>
        <a:sym typeface="Roboto Light"/>
      </a:defRPr>
    </a:lvl3pPr>
    <a:lvl4pPr indent="685800" algn="ctr" defTabSz="584200">
      <a:defRPr sz="20000">
        <a:latin typeface="Roboto Light"/>
        <a:ea typeface="Roboto Light"/>
        <a:cs typeface="Roboto Light"/>
        <a:sym typeface="Roboto Light"/>
      </a:defRPr>
    </a:lvl4pPr>
    <a:lvl5pPr indent="914400" algn="ctr" defTabSz="584200">
      <a:defRPr sz="20000">
        <a:latin typeface="Roboto Light"/>
        <a:ea typeface="Roboto Light"/>
        <a:cs typeface="Roboto Light"/>
        <a:sym typeface="Roboto Light"/>
      </a:defRPr>
    </a:lvl5pPr>
    <a:lvl6pPr indent="1143000" algn="ctr" defTabSz="584200">
      <a:defRPr sz="20000">
        <a:latin typeface="Roboto Light"/>
        <a:ea typeface="Roboto Light"/>
        <a:cs typeface="Roboto Light"/>
        <a:sym typeface="Roboto Light"/>
      </a:defRPr>
    </a:lvl6pPr>
    <a:lvl7pPr indent="1371600" algn="ctr" defTabSz="584200">
      <a:defRPr sz="20000">
        <a:latin typeface="Roboto Light"/>
        <a:ea typeface="Roboto Light"/>
        <a:cs typeface="Roboto Light"/>
        <a:sym typeface="Roboto Light"/>
      </a:defRPr>
    </a:lvl7pPr>
    <a:lvl8pPr indent="1600200" algn="ctr" defTabSz="584200">
      <a:defRPr sz="20000">
        <a:latin typeface="Roboto Light"/>
        <a:ea typeface="Roboto Light"/>
        <a:cs typeface="Roboto Light"/>
        <a:sym typeface="Roboto Light"/>
      </a:defRPr>
    </a:lvl8pPr>
    <a:lvl9pPr indent="1828800" algn="ctr" defTabSz="584200">
      <a:defRPr sz="20000">
        <a:latin typeface="Roboto Light"/>
        <a:ea typeface="Roboto Light"/>
        <a:cs typeface="Roboto Light"/>
        <a:sym typeface="Roboto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4790" autoAdjust="0"/>
    <p:restoredTop sz="90249" autoAdjust="0"/>
  </p:normalViewPr>
  <p:slideViewPr>
    <p:cSldViewPr snapToGrid="0" snapToObjects="1">
      <p:cViewPr>
        <p:scale>
          <a:sx n="45" d="100"/>
          <a:sy n="45" d="100"/>
        </p:scale>
        <p:origin x="-1768" y="-50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878985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3530005"/>
            <a:ext cx="24384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Shape 18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9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7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0" name="Shape 40"/>
          <p:cNvSpPr/>
          <p:nvPr/>
        </p:nvSpPr>
        <p:spPr>
          <a:xfrm>
            <a:off x="0" y="13530005"/>
            <a:ext cx="24384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0" y="13530005"/>
            <a:ext cx="24384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1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13339505"/>
            <a:ext cx="24384000" cy="381001"/>
          </a:xfrm>
          <a:prstGeom prst="rect">
            <a:avLst/>
          </a:prstGeom>
          <a:solidFill>
            <a:srgbClr val="F5D32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800" b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b="0"/>
            </a:pPr>
            <a:r>
              <a:rPr b="1"/>
              <a:t>WORK IN PROGRESS</a:t>
            </a:r>
          </a:p>
        </p:txBody>
      </p:sp>
      <p:pic>
        <p:nvPicPr>
          <p:cNvPr id="119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 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23358228" y="12530152"/>
            <a:ext cx="341809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‹#›</a:t>
            </a:fld>
            <a:endParaRPr sz="2400"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graphicFrame>
        <p:nvGraphicFramePr>
          <p:cNvPr id="164" name="Table 164"/>
          <p:cNvGraphicFramePr/>
          <p:nvPr/>
        </p:nvGraphicFramePr>
        <p:xfrm>
          <a:off x="77826" y="83056"/>
          <a:ext cx="24241045" cy="13562584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4848209"/>
                <a:gridCol w="4848209"/>
                <a:gridCol w="4848209"/>
                <a:gridCol w="4848209"/>
                <a:gridCol w="4848209"/>
              </a:tblGrid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</a:tr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</a:tr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</a:tr>
              <a:tr h="3390646"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3600" i="1">
                          <a:solidFill>
                            <a:srgbClr val="53585F"/>
                          </a:solidFill>
                          <a:latin typeface="+mn-lt"/>
                          <a:ea typeface="+mn-ea"/>
                          <a:cs typeface="+mn-cs"/>
                          <a:sym typeface="Lato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52400">
                      <a:solidFill>
                        <a:srgbClr val="C82506"/>
                      </a:solidFill>
                      <a:miter lim="400000"/>
                    </a:lnL>
                    <a:lnR w="152400">
                      <a:solidFill>
                        <a:srgbClr val="C82506"/>
                      </a:solidFill>
                      <a:miter lim="400000"/>
                    </a:lnR>
                    <a:lnT w="152400">
                      <a:solidFill>
                        <a:srgbClr val="C82506"/>
                      </a:solidFill>
                      <a:miter lim="400000"/>
                    </a:lnT>
                    <a:lnB w="152400">
                      <a:solidFill>
                        <a:srgbClr val="C8250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5" name="Shape 165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66" name="Lifion-Logo-lockups.png"/>
          <p:cNvPicPr/>
          <p:nvPr/>
        </p:nvPicPr>
        <p:blipFill>
          <a:blip r:embed="rId2">
            <a:extLst/>
          </a:blip>
          <a:srcRect l="729" t="63240" r="55185"/>
          <a:stretch>
            <a:fillRect/>
          </a:stretch>
        </p:blipFill>
        <p:spPr>
          <a:xfrm>
            <a:off x="643656" y="122158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152400" y="13364905"/>
            <a:ext cx="381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964160" y="133605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71" name="Group 171"/>
          <p:cNvGrpSpPr/>
          <p:nvPr/>
        </p:nvGrpSpPr>
        <p:grpSpPr>
          <a:xfrm>
            <a:off x="20233822" y="13360556"/>
            <a:ext cx="3998521" cy="194850"/>
            <a:chOff x="0" y="0"/>
            <a:chExt cx="3998520" cy="194849"/>
          </a:xfrm>
        </p:grpSpPr>
        <p:sp>
          <p:nvSpPr>
            <p:cNvPr id="169" name="Shape 169"/>
            <p:cNvSpPr/>
            <p:nvPr/>
          </p:nvSpPr>
          <p:spPr>
            <a:xfrm>
              <a:off x="188520" y="4348"/>
              <a:ext cx="3810001" cy="190501"/>
            </a:xfrm>
            <a:prstGeom prst="rect">
              <a:avLst/>
            </a:prstGeom>
            <a:solidFill>
              <a:srgbClr val="51A7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rot="16200000">
              <a:off x="0" y="0"/>
              <a:ext cx="194850" cy="194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1A7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1 Footer 1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pic>
        <p:nvPicPr>
          <p:cNvPr id="175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9850" y="2089829"/>
            <a:ext cx="6464300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601" y="2089829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5098" y="2089829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9849" y="7016070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601" y="7016070"/>
            <a:ext cx="64643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1 min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5098" y="7016070"/>
            <a:ext cx="6464301" cy="435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16656" y="506136"/>
            <a:ext cx="127001" cy="83637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Lifion-Logo-lockups.png"/>
          <p:cNvPicPr/>
          <p:nvPr/>
        </p:nvPicPr>
        <p:blipFill>
          <a:blip r:embed="rId9">
            <a:extLst/>
          </a:blip>
          <a:srcRect l="729" t="63240" r="55185"/>
          <a:stretch>
            <a:fillRect/>
          </a:stretch>
        </p:blipFill>
        <p:spPr>
          <a:xfrm>
            <a:off x="516656" y="12444427"/>
            <a:ext cx="1937519" cy="63067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0" y="13530005"/>
            <a:ext cx="5080000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3421576" y="12695252"/>
            <a:ext cx="494514" cy="5111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/>
          <p:nvPr/>
        </p:nvSpPr>
        <p:spPr>
          <a:xfrm>
            <a:off x="19299386" y="13530005"/>
            <a:ext cx="5080001" cy="1905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5080000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 rot="16200000">
            <a:off x="19110866" y="13525656"/>
            <a:ext cx="194850" cy="19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913883" y="506136"/>
            <a:ext cx="1560909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13883" y="2123437"/>
            <a:ext cx="22801296" cy="973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5000"/>
              <a:t>Body Level One</a:t>
            </a:r>
          </a:p>
          <a:p>
            <a:pPr lvl="1">
              <a:defRPr sz="1800"/>
            </a:pPr>
            <a:r>
              <a:rPr sz="5000"/>
              <a:t>Body Level Two</a:t>
            </a:r>
          </a:p>
          <a:p>
            <a:pPr lvl="2">
              <a:defRPr sz="1800"/>
            </a:pPr>
            <a:r>
              <a:rPr sz="5000"/>
              <a:t>Body Level Three</a:t>
            </a:r>
          </a:p>
          <a:p>
            <a:pPr lvl="3">
              <a:defRPr sz="1800"/>
            </a:pPr>
            <a:r>
              <a:rPr sz="5000"/>
              <a:t>Body Level Four</a:t>
            </a:r>
          </a:p>
          <a:p>
            <a:pPr lvl="4">
              <a:defRPr sz="1800"/>
            </a:pPr>
            <a:r>
              <a:rPr sz="50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62" r:id="rId3"/>
    <p:sldLayoutId id="2147483663" r:id="rId4"/>
    <p:sldLayoutId id="2147483666" r:id="rId5"/>
    <p:sldLayoutId id="2147483668" r:id="rId6"/>
    <p:sldLayoutId id="2147483669" r:id="rId7"/>
  </p:sldLayoutIdLst>
  <p:transition xmlns:p14="http://schemas.microsoft.com/office/powerpoint/2010/main" spd="med"/>
  <p:txStyles>
    <p:titleStyle>
      <a:lvl1pPr defTabSz="584200">
        <a:defRPr sz="4400">
          <a:latin typeface="+mn-lt"/>
          <a:ea typeface="+mn-ea"/>
          <a:cs typeface="+mn-cs"/>
          <a:sym typeface="Lato Regular"/>
        </a:defRPr>
      </a:lvl1pPr>
      <a:lvl2pPr indent="228600" defTabSz="584200">
        <a:defRPr sz="4400">
          <a:latin typeface="+mn-lt"/>
          <a:ea typeface="+mn-ea"/>
          <a:cs typeface="+mn-cs"/>
          <a:sym typeface="Lato Regular"/>
        </a:defRPr>
      </a:lvl2pPr>
      <a:lvl3pPr indent="457200" defTabSz="584200">
        <a:defRPr sz="4400">
          <a:latin typeface="+mn-lt"/>
          <a:ea typeface="+mn-ea"/>
          <a:cs typeface="+mn-cs"/>
          <a:sym typeface="Lato Regular"/>
        </a:defRPr>
      </a:lvl3pPr>
      <a:lvl4pPr indent="685800" defTabSz="584200">
        <a:defRPr sz="4400">
          <a:latin typeface="+mn-lt"/>
          <a:ea typeface="+mn-ea"/>
          <a:cs typeface="+mn-cs"/>
          <a:sym typeface="Lato Regular"/>
        </a:defRPr>
      </a:lvl4pPr>
      <a:lvl5pPr indent="914400" defTabSz="584200">
        <a:defRPr sz="4400">
          <a:latin typeface="+mn-lt"/>
          <a:ea typeface="+mn-ea"/>
          <a:cs typeface="+mn-cs"/>
          <a:sym typeface="Lato Regular"/>
        </a:defRPr>
      </a:lvl5pPr>
      <a:lvl6pPr indent="1143000" defTabSz="584200">
        <a:defRPr sz="4400">
          <a:latin typeface="+mn-lt"/>
          <a:ea typeface="+mn-ea"/>
          <a:cs typeface="+mn-cs"/>
          <a:sym typeface="Lato Regular"/>
        </a:defRPr>
      </a:lvl6pPr>
      <a:lvl7pPr indent="1371600" defTabSz="584200">
        <a:defRPr sz="4400">
          <a:latin typeface="+mn-lt"/>
          <a:ea typeface="+mn-ea"/>
          <a:cs typeface="+mn-cs"/>
          <a:sym typeface="Lato Regular"/>
        </a:defRPr>
      </a:lvl7pPr>
      <a:lvl8pPr indent="1600200" defTabSz="584200">
        <a:defRPr sz="4400">
          <a:latin typeface="+mn-lt"/>
          <a:ea typeface="+mn-ea"/>
          <a:cs typeface="+mn-cs"/>
          <a:sym typeface="Lato Regular"/>
        </a:defRPr>
      </a:lvl8pPr>
      <a:lvl9pPr indent="1828800" defTabSz="584200">
        <a:defRPr sz="4400">
          <a:latin typeface="+mn-lt"/>
          <a:ea typeface="+mn-ea"/>
          <a:cs typeface="+mn-cs"/>
          <a:sym typeface="Lato Regular"/>
        </a:defRPr>
      </a:lvl9pPr>
    </p:titleStyle>
    <p:bodyStyle>
      <a:lvl1pPr marL="617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1pPr>
      <a:lvl2pPr marL="1061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2pPr>
      <a:lvl3pPr marL="1506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3pPr>
      <a:lvl4pPr marL="1950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4pPr>
      <a:lvl5pPr marL="2395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5pPr>
      <a:lvl6pPr marL="2839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6pPr>
      <a:lvl7pPr marL="3284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7pPr>
      <a:lvl8pPr marL="37288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8pPr>
      <a:lvl9pPr marL="4173361" indent="-617361" defTabSz="584200">
        <a:spcBef>
          <a:spcPts val="4200"/>
        </a:spcBef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23506310" y="12695252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1</a:t>
            </a:fld>
            <a:endParaRPr sz="2400"/>
          </a:p>
        </p:txBody>
      </p:sp>
      <p:sp>
        <p:nvSpPr>
          <p:cNvPr id="222" name="Shape 222"/>
          <p:cNvSpPr/>
          <p:nvPr/>
        </p:nvSpPr>
        <p:spPr>
          <a:xfrm>
            <a:off x="14508200" y="6879168"/>
            <a:ext cx="7950097" cy="223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r>
              <a:rPr lang="en-US" sz="4400" spc="44" dirty="0" err="1" smtClean="0">
                <a:latin typeface="+mn-lt"/>
                <a:ea typeface="+mn-ea"/>
                <a:cs typeface="+mn-cs"/>
                <a:sym typeface="Lato Regular"/>
              </a:rPr>
              <a:t>Galactica</a:t>
            </a:r>
            <a:endParaRPr sz="3200" spc="32" dirty="0" smtClean="0">
              <a:latin typeface="+mn-lt"/>
              <a:ea typeface="+mn-ea"/>
              <a:cs typeface="+mn-cs"/>
              <a:sym typeface="Lato Regular"/>
            </a:endParaRPr>
          </a:p>
          <a:p>
            <a:pPr lvl="0">
              <a:defRPr sz="1800"/>
            </a:pPr>
            <a:r>
              <a:rPr sz="3200" spc="32" dirty="0" smtClean="0">
                <a:solidFill>
                  <a:srgbClr val="DCDEE0"/>
                </a:solidFill>
                <a:latin typeface="+mn-lt"/>
                <a:ea typeface="+mn-ea"/>
                <a:cs typeface="+mn-cs"/>
                <a:sym typeface="Lato Regular"/>
              </a:rPr>
              <a:t>/</a:t>
            </a:r>
            <a:endParaRPr sz="3200" spc="32" dirty="0">
              <a:solidFill>
                <a:srgbClr val="DCDEE0"/>
              </a:solidFill>
              <a:latin typeface="+mn-lt"/>
              <a:ea typeface="+mn-ea"/>
              <a:cs typeface="+mn-cs"/>
              <a:sym typeface="Lato Regular"/>
            </a:endParaRPr>
          </a:p>
          <a:p>
            <a:pPr lvl="0">
              <a:defRPr sz="1800"/>
            </a:pPr>
            <a:r>
              <a:rPr lang="en-US" sz="3200" spc="32" dirty="0" smtClean="0">
                <a:latin typeface="+mn-lt"/>
                <a:ea typeface="+mn-ea"/>
                <a:cs typeface="+mn-cs"/>
                <a:sym typeface="Lato Regular"/>
              </a:rPr>
              <a:t>April </a:t>
            </a:r>
            <a:r>
              <a:rPr lang="en-US" sz="3200" spc="32" dirty="0" smtClean="0">
                <a:latin typeface="+mn-lt"/>
                <a:ea typeface="+mn-ea"/>
                <a:cs typeface="+mn-cs"/>
                <a:sym typeface="Lato Regular"/>
              </a:rPr>
              <a:t>8, </a:t>
            </a:r>
            <a:r>
              <a:rPr lang="en-US" sz="3200" spc="32" dirty="0" smtClean="0">
                <a:latin typeface="+mn-lt"/>
                <a:ea typeface="+mn-ea"/>
                <a:cs typeface="+mn-cs"/>
                <a:sym typeface="Lato Regular"/>
              </a:rPr>
              <a:t>2016</a:t>
            </a:r>
            <a:endParaRPr sz="3200" spc="32" dirty="0">
              <a:latin typeface="+mn-lt"/>
              <a:ea typeface="+mn-ea"/>
              <a:cs typeface="+mn-cs"/>
              <a:sym typeface="Lato Regular"/>
            </a:endParaRPr>
          </a:p>
          <a:p>
            <a:pPr lvl="0">
              <a:defRPr sz="1800"/>
            </a:pPr>
            <a:endParaRPr sz="3200" spc="32" dirty="0">
              <a:solidFill>
                <a:srgbClr val="DCDEE0"/>
              </a:solidFill>
              <a:latin typeface="+mn-lt"/>
              <a:ea typeface="+mn-ea"/>
              <a:cs typeface="+mn-cs"/>
              <a:sym typeface="Lato Regular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3407534" y="4076731"/>
            <a:ext cx="1017931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0">
                <a:latin typeface="+mn-lt"/>
                <a:ea typeface="+mn-ea"/>
                <a:cs typeface="+mn-cs"/>
                <a:sym typeface="Lato Regular"/>
              </a:defRPr>
            </a:lvl1pPr>
          </a:lstStyle>
          <a:p>
            <a:pPr lvl="0">
              <a:defRPr sz="1800"/>
            </a:pPr>
            <a:r>
              <a:rPr lang="en-US" sz="12000" dirty="0" smtClean="0"/>
              <a:t>Design Pattern</a:t>
            </a:r>
            <a:endParaRPr sz="12000" dirty="0"/>
          </a:p>
        </p:txBody>
      </p:sp>
      <p:pic>
        <p:nvPicPr>
          <p:cNvPr id="2" name="Picture 1" descr="How to use GOF Design Patter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1" y="197556"/>
            <a:ext cx="12020516" cy="1320642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Types of Design Pattern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46405" y="4333604"/>
            <a:ext cx="6209818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Creational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</a:t>
            </a:r>
            <a:r>
              <a:rPr lang="en-US" sz="4000" dirty="0" smtClean="0">
                <a:solidFill>
                  <a:srgbClr val="000000"/>
                </a:solidFill>
              </a:rPr>
              <a:t>1. Constructor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	2. Module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3. Factory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9421" y="4333604"/>
            <a:ext cx="4667689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A6500C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Structural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	</a:t>
            </a:r>
            <a:r>
              <a:rPr lang="en-US" sz="4000" dirty="0" smtClean="0">
                <a:solidFill>
                  <a:srgbClr val="000000"/>
                </a:solidFill>
              </a:rPr>
              <a:t>1. Decorator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2.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Facade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aseline="0" dirty="0">
                <a:solidFill>
                  <a:srgbClr val="000000"/>
                </a:solidFill>
              </a:rPr>
              <a:t>	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84488" y="4333604"/>
            <a:ext cx="4667689" cy="19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A6500C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Behavioral</a:t>
            </a:r>
            <a:endParaRPr lang="en-US" sz="4000" dirty="0" smtClean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aseline="0" dirty="0">
                <a:solidFill>
                  <a:srgbClr val="000000"/>
                </a:solidFill>
              </a:rPr>
              <a:t>	</a:t>
            </a:r>
            <a:r>
              <a:rPr lang="en-US" sz="4000" dirty="0">
                <a:solidFill>
                  <a:srgbClr val="000000"/>
                </a:solidFill>
              </a:rPr>
              <a:t>1</a:t>
            </a:r>
            <a:r>
              <a:rPr lang="en-US" sz="4000" baseline="0" dirty="0" smtClean="0">
                <a:solidFill>
                  <a:srgbClr val="000000"/>
                </a:solidFill>
              </a:rPr>
              <a:t>. Observer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69458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0434" y="1752470"/>
            <a:ext cx="4591851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Constructor Pattern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2799" y="3375995"/>
            <a:ext cx="12632914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 create new objects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with their own object scope</a:t>
            </a:r>
          </a:p>
        </p:txBody>
      </p:sp>
      <p:pic>
        <p:nvPicPr>
          <p:cNvPr id="6" name="Picture 5" descr="Screen Shot 2016-06-07 at 12.57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99" y="4539545"/>
            <a:ext cx="3898900" cy="694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20922" y="5480449"/>
            <a:ext cx="8672245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Creates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a brand new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Links to an object prototype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Binds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‘this’ to the new object scope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Implicitly returns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this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07754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328" y="1604938"/>
            <a:ext cx="5436117" cy="838201"/>
          </a:xfrm>
        </p:spPr>
        <p:txBody>
          <a:bodyPr/>
          <a:lstStyle/>
          <a:p>
            <a:r>
              <a:rPr lang="en-US" sz="4000" dirty="0" smtClean="0"/>
              <a:t>Module Pattern</a:t>
            </a:r>
            <a:endParaRPr lang="en-US" sz="4000" dirty="0"/>
          </a:p>
        </p:txBody>
      </p:sp>
      <p:pic>
        <p:nvPicPr>
          <p:cNvPr id="3" name="Picture 2" descr="Screen Shot 2016-06-07 at 1.04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27" y="3843867"/>
            <a:ext cx="5270500" cy="690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026" y="3843867"/>
            <a:ext cx="9613195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Simple way to Encapsulate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Methods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Creates a “Toolbox” of functions to use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Picture 6" descr="Screen Shot 2016-06-07 at 1.15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415" y="6024502"/>
            <a:ext cx="8801805" cy="74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477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83" y="1550358"/>
            <a:ext cx="5153895" cy="838201"/>
          </a:xfrm>
        </p:spPr>
        <p:txBody>
          <a:bodyPr/>
          <a:lstStyle/>
          <a:p>
            <a:r>
              <a:rPr lang="en-US" sz="4000" dirty="0" smtClean="0"/>
              <a:t>Factory Pattern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586926" y="3139546"/>
            <a:ext cx="724331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 simplify object creation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6926" y="5449558"/>
            <a:ext cx="9928999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Simplifies object creation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Creating different objects based on need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" name="Picture 4" descr="fac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517" y="3482187"/>
            <a:ext cx="10440942" cy="62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957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0349" y="3093773"/>
            <a:ext cx="19048934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Concerned with how objects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are made up and simplify relationship between objects.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0349" y="6231775"/>
            <a:ext cx="9018493" cy="19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Deals with the relationship of objects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Extend / Simplify functionality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01079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83" y="1611035"/>
            <a:ext cx="4956339" cy="838201"/>
          </a:xfrm>
        </p:spPr>
        <p:txBody>
          <a:bodyPr/>
          <a:lstStyle/>
          <a:p>
            <a:r>
              <a:rPr lang="en-US" sz="4000" dirty="0" smtClean="0"/>
              <a:t>Decorator Pattern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13883" y="4162009"/>
            <a:ext cx="12109083" cy="62998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add new functionality to an existing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More complete inheritance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It Wraps an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Protect the existing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Allows extended functionality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4" name="Picture 3" descr="d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327" y="3908008"/>
            <a:ext cx="9882279" cy="75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20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40" y="1578580"/>
            <a:ext cx="4871672" cy="838201"/>
          </a:xfrm>
        </p:spPr>
        <p:txBody>
          <a:bodyPr/>
          <a:lstStyle/>
          <a:p>
            <a:r>
              <a:rPr lang="en-US" sz="4000" dirty="0" smtClean="0"/>
              <a:t>Facade Pattern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72774" y="3925557"/>
            <a:ext cx="14750832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Used to provide a simplified interface to a complicated system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 smtClean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Think about the front of the building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Facade hides the complexity from us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4" name="Picture 3" descr="297befeb4779b5f8a1a26fed2a8babb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065" y="3643334"/>
            <a:ext cx="6100379" cy="89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712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Behavioral Pattern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0110" y="3702449"/>
            <a:ext cx="9544278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Deals with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the responsibilitie</a:t>
            </a:r>
            <a:r>
              <a:rPr lang="en-US" sz="4000" dirty="0" smtClean="0">
                <a:solidFill>
                  <a:srgbClr val="000000"/>
                </a:solidFill>
              </a:rPr>
              <a:t>s of object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Help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objects co-operate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Assigns clear hierarchy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50725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105" y="1455362"/>
            <a:ext cx="4617673" cy="838201"/>
          </a:xfrm>
        </p:spPr>
        <p:txBody>
          <a:bodyPr/>
          <a:lstStyle/>
          <a:p>
            <a:r>
              <a:rPr lang="en-US" sz="4000" dirty="0" smtClean="0"/>
              <a:t>Observer Pattern</a:t>
            </a:r>
            <a:endParaRPr lang="en-US" sz="4000" dirty="0"/>
          </a:p>
        </p:txBody>
      </p:sp>
      <p:pic>
        <p:nvPicPr>
          <p:cNvPr id="3" name="Picture 2" descr="observer_def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7" y="2511778"/>
            <a:ext cx="17610665" cy="102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16787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6-07 at 2.20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9" y="3117144"/>
            <a:ext cx="6921500" cy="5829300"/>
          </a:xfrm>
          <a:prstGeom prst="rect">
            <a:avLst/>
          </a:prstGeom>
        </p:spPr>
      </p:pic>
      <p:pic>
        <p:nvPicPr>
          <p:cNvPr id="4" name="Picture 3" descr="Screen Shot 2016-06-07 at 2.22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639" y="2129366"/>
            <a:ext cx="16436348" cy="83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46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23583271" y="12695252"/>
            <a:ext cx="171124" cy="3693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3</a:t>
            </a:fld>
            <a:endParaRPr sz="2400"/>
          </a:p>
        </p:txBody>
      </p:sp>
      <p:sp>
        <p:nvSpPr>
          <p:cNvPr id="279" name="Shape 279"/>
          <p:cNvSpPr/>
          <p:nvPr/>
        </p:nvSpPr>
        <p:spPr>
          <a:xfrm>
            <a:off x="8214645" y="7358946"/>
            <a:ext cx="795009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endParaRPr sz="3200" spc="32" dirty="0">
              <a:latin typeface="+mn-lt"/>
              <a:ea typeface="+mn-ea"/>
              <a:cs typeface="+mn-cs"/>
              <a:sym typeface="Lato Regular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6715324" y="5000061"/>
            <a:ext cx="10948760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0">
                <a:latin typeface="+mn-lt"/>
                <a:ea typeface="+mn-ea"/>
                <a:cs typeface="+mn-cs"/>
                <a:sym typeface="Lato Regular"/>
              </a:defRPr>
            </a:lvl1pPr>
          </a:lstStyle>
          <a:p>
            <a:pPr lvl="0">
              <a:defRPr sz="1800"/>
            </a:pPr>
            <a:r>
              <a:rPr lang="en-US" sz="12000" dirty="0" smtClean="0"/>
              <a:t>Design Patterns</a:t>
            </a:r>
            <a:endParaRPr sz="12000" dirty="0"/>
          </a:p>
        </p:txBody>
      </p:sp>
      <p:sp>
        <p:nvSpPr>
          <p:cNvPr id="5" name="Shape 222"/>
          <p:cNvSpPr/>
          <p:nvPr/>
        </p:nvSpPr>
        <p:spPr>
          <a:xfrm>
            <a:off x="7560529" y="7133950"/>
            <a:ext cx="9849555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/>
          <a:p>
            <a:pPr lvl="0">
              <a:defRPr sz="1800"/>
            </a:pPr>
            <a:r>
              <a:rPr lang="en-US" sz="9600" spc="44" dirty="0" smtClean="0">
                <a:latin typeface="+mn-lt"/>
                <a:ea typeface="+mn-ea"/>
                <a:cs typeface="+mn-cs"/>
                <a:sym typeface="Lato Regular"/>
              </a:rPr>
              <a:t>To The Rescue</a:t>
            </a:r>
            <a:endParaRPr sz="9600" spc="32" dirty="0">
              <a:latin typeface="+mn-lt"/>
              <a:ea typeface="+mn-ea"/>
              <a:cs typeface="+mn-cs"/>
              <a:sym typeface="Lato Regular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400"/>
              <a:t>4</a:t>
            </a:fld>
            <a:endParaRPr sz="2400"/>
          </a:p>
        </p:txBody>
      </p:sp>
      <p:sp>
        <p:nvSpPr>
          <p:cNvPr id="1025" name="Shape 10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 smtClean="0"/>
              <a:t>Design Patterns</a:t>
            </a:r>
            <a:endParaRPr sz="4400" dirty="0"/>
          </a:p>
        </p:txBody>
      </p:sp>
      <p:sp>
        <p:nvSpPr>
          <p:cNvPr id="1027" name="Shape 1027"/>
          <p:cNvSpPr/>
          <p:nvPr/>
        </p:nvSpPr>
        <p:spPr>
          <a:xfrm>
            <a:off x="41691594" y="1179112"/>
            <a:ext cx="786818" cy="786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3</a:t>
            </a:r>
          </a:p>
        </p:txBody>
      </p:sp>
      <p:pic>
        <p:nvPicPr>
          <p:cNvPr id="2" name="Picture 1" descr="Screen Shot 2016-06-06 at 12.4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" y="2822222"/>
            <a:ext cx="7027333" cy="558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7883" y="8822883"/>
            <a:ext cx="5221111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Christopher Alexander</a:t>
            </a:r>
          </a:p>
        </p:txBody>
      </p:sp>
      <p:pic>
        <p:nvPicPr>
          <p:cNvPr id="4" name="Picture 3" descr="Screen Shot 2016-06-06 at 12.55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95" y="3443112"/>
            <a:ext cx="4843638" cy="6450038"/>
          </a:xfrm>
          <a:prstGeom prst="rect">
            <a:avLst/>
          </a:prstGeom>
        </p:spPr>
      </p:pic>
      <p:pic>
        <p:nvPicPr>
          <p:cNvPr id="5" name="Picture 4" descr="Screen Shot 2016-06-06 at 12.57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2" y="3233472"/>
            <a:ext cx="11441868" cy="4178300"/>
          </a:xfrm>
          <a:prstGeom prst="rect">
            <a:avLst/>
          </a:prstGeom>
        </p:spPr>
      </p:pic>
      <p:pic>
        <p:nvPicPr>
          <p:cNvPr id="6" name="Picture 5" descr="Screen Shot 2016-06-06 at 1.00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6251777"/>
            <a:ext cx="11401777" cy="3641373"/>
          </a:xfrm>
          <a:prstGeom prst="rect">
            <a:avLst/>
          </a:prstGeom>
        </p:spPr>
      </p:pic>
      <p:pic>
        <p:nvPicPr>
          <p:cNvPr id="7" name="Picture 6" descr="Screen Shot 2016-06-06 at 1.01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222" y="8822883"/>
            <a:ext cx="11712222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423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83" y="506135"/>
            <a:ext cx="15609095" cy="838201"/>
          </a:xfrm>
        </p:spPr>
        <p:txBody>
          <a:bodyPr/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Problems and Solutions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7662" y="2349151"/>
            <a:ext cx="825833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On and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Off Traffic  Highways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0311" y="10854884"/>
            <a:ext cx="530543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Cloverleaf Interchange 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" name="Picture 6" descr="kathipa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82" y="3705402"/>
            <a:ext cx="14211821" cy="622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66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224" y="1589503"/>
            <a:ext cx="471921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Pedestrian Traffic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" name="Picture 3" descr="DSC0605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26" y="2611817"/>
            <a:ext cx="12127863" cy="7632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58781" y="10741994"/>
            <a:ext cx="368166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Side Walks…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581709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294" y="1569772"/>
            <a:ext cx="6302806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Entry and Exit for Buildings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Roboto Light"/>
            </a:endParaRPr>
          </a:p>
        </p:txBody>
      </p:sp>
      <p:pic>
        <p:nvPicPr>
          <p:cNvPr id="4" name="Picture 3" descr="7847AAC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10" y="2606322"/>
            <a:ext cx="11623323" cy="80334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9241" y="11193551"/>
            <a:ext cx="390756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Revolving Doors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70153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Entering the Gang of Four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Screen Shot 2016-06-06 at 3.2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44" y="2226027"/>
            <a:ext cx="7642577" cy="94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36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is Design Pattern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Screen Shot 2016-06-06 at 11.1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4" y="3861506"/>
            <a:ext cx="5729111" cy="60278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88870" y="4777878"/>
            <a:ext cx="10543352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It solves a problem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It is a proven concept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000" dirty="0" smtClean="0">
                <a:solidFill>
                  <a:srgbClr val="000000"/>
                </a:solidFill>
              </a:rPr>
              <a:t>It described a relationship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000" dirty="0" smtClean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It has significant human component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29409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ato Regular"/>
        <a:ea typeface="Lato Regular"/>
        <a:cs typeface="Lato Regular"/>
      </a:majorFont>
      <a:minorFont>
        <a:latin typeface="Lato Regular"/>
        <a:ea typeface="Lato Regular"/>
        <a:cs typeface="La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 Light"/>
            <a:ea typeface="Roboto Light"/>
            <a:cs typeface="Roboto Light"/>
            <a:sym typeface="Robo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ato Regular"/>
        <a:ea typeface="Lato Regular"/>
        <a:cs typeface="Lato Regular"/>
      </a:majorFont>
      <a:minorFont>
        <a:latin typeface="Lato Regular"/>
        <a:ea typeface="Lato Regular"/>
        <a:cs typeface="La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boto Light"/>
            <a:ea typeface="Roboto Light"/>
            <a:cs typeface="Roboto Light"/>
            <a:sym typeface="Robo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4469</TotalTime>
  <Words>220</Words>
  <Application>Microsoft Macintosh PowerPoint</Application>
  <PresentationFormat>Custom</PresentationFormat>
  <Paragraphs>90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White</vt:lpstr>
      <vt:lpstr>PowerPoint Presentation</vt:lpstr>
      <vt:lpstr>PowerPoint Presentation</vt:lpstr>
      <vt:lpstr>PowerPoint Presentation</vt:lpstr>
      <vt:lpstr>Design Patterns</vt:lpstr>
      <vt:lpstr> Problems and Solutions </vt:lpstr>
      <vt:lpstr>PowerPoint Presentation</vt:lpstr>
      <vt:lpstr>PowerPoint Presentation</vt:lpstr>
      <vt:lpstr> Entering the Gang of Four </vt:lpstr>
      <vt:lpstr> What is Design Pattern </vt:lpstr>
      <vt:lpstr> Types of Design Pattern </vt:lpstr>
      <vt:lpstr>PowerPoint Presentation</vt:lpstr>
      <vt:lpstr>Module Pattern</vt:lpstr>
      <vt:lpstr>Factory Pattern</vt:lpstr>
      <vt:lpstr>Structural Pattern</vt:lpstr>
      <vt:lpstr>Decorator Pattern</vt:lpstr>
      <vt:lpstr>Facade Pattern</vt:lpstr>
      <vt:lpstr>Behavioral Pattern</vt:lpstr>
      <vt:lpstr>Observer Pattern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snagar2</cp:lastModifiedBy>
  <cp:revision>282</cp:revision>
  <dcterms:modified xsi:type="dcterms:W3CDTF">2016-06-08T08:50:23Z</dcterms:modified>
</cp:coreProperties>
</file>